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6" r:id="rId3"/>
    <p:sldId id="259" r:id="rId4"/>
    <p:sldId id="257" r:id="rId5"/>
    <p:sldId id="258" r:id="rId6"/>
    <p:sldId id="277" r:id="rId7"/>
    <p:sldId id="279" r:id="rId8"/>
    <p:sldId id="268" r:id="rId9"/>
    <p:sldId id="267" r:id="rId10"/>
    <p:sldId id="280" r:id="rId11"/>
    <p:sldId id="281" r:id="rId12"/>
    <p:sldId id="266" r:id="rId13"/>
    <p:sldId id="261" r:id="rId14"/>
    <p:sldId id="269" r:id="rId15"/>
    <p:sldId id="282" r:id="rId16"/>
    <p:sldId id="283" r:id="rId17"/>
    <p:sldId id="284" r:id="rId18"/>
    <p:sldId id="270" r:id="rId19"/>
    <p:sldId id="286" r:id="rId20"/>
    <p:sldId id="262" r:id="rId21"/>
    <p:sldId id="287" r:id="rId22"/>
    <p:sldId id="271" r:id="rId23"/>
    <p:sldId id="263" r:id="rId24"/>
    <p:sldId id="274" r:id="rId25"/>
    <p:sldId id="272" r:id="rId26"/>
    <p:sldId id="264" r:id="rId27"/>
    <p:sldId id="265" r:id="rId28"/>
    <p:sldId id="273" r:id="rId29"/>
    <p:sldId id="260" r:id="rId30"/>
    <p:sldId id="275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91" d="100"/>
          <a:sy n="91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4B7A-0182-4E6D-8DCE-39967A9F4ABD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9143-773A-4DAE-A231-293A05FDC2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US" dirty="0" err="1"/>
              <a:t>ction</a:t>
            </a:r>
            <a:r>
              <a:rPr lang="en-US" dirty="0"/>
              <a:t> is purely based on perception.</a:t>
            </a:r>
          </a:p>
          <a:p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surprise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6709-6659-4F09-944B-67114E02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137CA2-1CB1-4CA7-A896-3090E2169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79627-36F4-47B2-9D0A-9009FF7E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84C6CC-2AC4-4639-B942-BA60B1B3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93FE0-88E6-4FFD-82A5-9A4F2D63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935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0C6E-DB2D-4AF6-9D99-A5834C1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0A7E1F-350E-44B3-9C74-1788847E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B8D94-9338-4242-AB18-497B88A6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9CEA2-61FD-4975-890D-6708040B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C44CE-05D5-4130-ADF9-6EA74B5E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15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ACED05-8B86-47E9-8269-ED17E8870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87F521-9718-4B74-B020-0C43E2C9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734C2A-0337-42D1-9349-9FE6C3EE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8CFE41-1042-4B27-946C-02D16EC3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AC2A2C-E3E3-41C3-933D-E2EC5970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6B6D4-3034-4441-8E07-6FDB81E9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0E1A-0244-43DA-B119-7398647C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99F27-23BB-4D28-8E0A-75EC536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5FD6FB-4DAF-4162-902D-DF9E875A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11A4AE-90D8-4D1B-BBDD-8D8D9DF7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8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BEF49-E249-4157-9EE2-C5ECCE4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06A339-54D3-4B6E-A396-0E966A126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D58C8-A22C-4C0D-A15C-5BFF4BF7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057748-8B77-4493-8DFA-0490067B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CB265-1E17-42FA-87F7-A35D2F49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27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89EDC-F217-4CDA-83B6-632E3511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32A4E3-C7CF-4123-97B5-4C3B0D326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071572-002F-4964-9521-4E7CBEAC6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7C6E0D-9832-4FBA-8A22-FF26AD5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779503-410C-4C06-8208-69A50279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27E68E-C473-4A06-B50F-0B546AD2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81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C8C5-C370-4991-874F-A98C3744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CCC10-7D62-4814-AB20-B52DC6AC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F7EE1-5F66-4D82-9172-8220A095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5AF60-0B48-4F62-9A9A-C3F0B0F50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5B8AD7-31C8-4DE3-A54C-71681040F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17E06D-7A50-4B9A-8706-74AE1D56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926A7-F131-4A4E-9D07-31B076A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FCA718-7D55-4E73-B797-3EA37F93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FACBF-6AF3-43CC-97AD-A0A9E3F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9D03D-A22B-48DF-914F-298383B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E3061-EF84-4890-A14A-BAD643B4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4FE1D-8FED-4DB3-B4D4-9C01A787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7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7C7C5-AB1D-48F6-9B93-0120C88F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F7D86B-BCCE-42E5-9751-7A9ECFB0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832F7E-20C8-4A0B-9290-7B1890A1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0A81B-3BD6-4F7B-A0E4-B174A2A3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C1FC2-B06A-4890-90F8-9379D2E2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112479-EC77-4B76-8934-0062B88E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35766-2320-4D62-ABE3-F77C8564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9C106-EC04-4094-AC06-33518467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97A60C-AC45-4468-BCD8-B366EDA0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25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A4F29-CA73-4A3E-9237-A17417C2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4E244-C25F-48DB-B8B8-363D708B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8998C-AB95-49F0-8F56-7DD07EAA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E9A85-94A0-4107-9F67-7182A5DC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C22E4-FE99-464F-8DD7-56AEBE1E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9F1BC4-5B4B-4113-B1BB-7DEDFB47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91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052CB0-7BF1-400E-853C-1134FF8E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4C6DC6-E5C5-48F0-82CB-9D56C09F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47C167-CAFF-4579-B2E3-96149DCB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ACE2-090E-4B0C-9EE8-5F630C2221CE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F2DE7-DAA3-4764-8B0F-653B7E6A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CDEC10-5695-42E7-B0C4-7D24B19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35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:Paulinerkirche_(G%C3%B6ttingen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32BE8-B07B-463E-9DE6-7F8E65A3D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Action in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DC44C2-22BC-484F-BBCC-C8C702850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Translational </a:t>
            </a:r>
            <a:r>
              <a:rPr lang="de-DE" dirty="0" err="1"/>
              <a:t>Neuromodelling</a:t>
            </a:r>
            <a:endParaRPr lang="de-DE" dirty="0"/>
          </a:p>
          <a:p>
            <a:r>
              <a:rPr lang="de-DE" dirty="0"/>
              <a:t>1.6.18</a:t>
            </a:r>
          </a:p>
          <a:p>
            <a:r>
              <a:rPr lang="de-DE" dirty="0"/>
              <a:t>Jasmine </a:t>
            </a:r>
            <a:r>
              <a:rPr lang="de-DE" dirty="0" err="1"/>
              <a:t>Belfrage</a:t>
            </a:r>
            <a:r>
              <a:rPr lang="de-DE" dirty="0"/>
              <a:t>, Ignacio Iturralde, Marcel Graetz</a:t>
            </a:r>
          </a:p>
        </p:txBody>
      </p:sp>
    </p:spTree>
    <p:extLst>
      <p:ext uri="{BB962C8B-B14F-4D97-AF65-F5344CB8AC3E}">
        <p14:creationId xmlns:p14="http://schemas.microsoft.com/office/powerpoint/2010/main" val="190732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9EA1EF-6524-4BAD-B2DB-7CAF44F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8" y="2284078"/>
            <a:ext cx="4287414" cy="3587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91483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523CC6-0209-47CE-AF35-9912661C34A6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455BF4D-288B-44B9-B778-C49FC644014F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2B6CADC-4F45-48F3-82C0-3F9045A8EDEC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E2399E4-0113-4AF1-9B41-89CAD70431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2F876F7-54ED-42D5-92FC-42C8BE3F6331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6597895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DCDCA926-391C-43F0-9689-764A99D4A355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E718F82-B544-4EB4-8300-3CFE9875A44F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E12C593-6E42-42B1-B71B-33805F0F81B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746867D-809B-42C3-AF6E-B706ACF9BA74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80A43-B4F9-4A2C-94D2-B2EC68F47BF4}"/>
              </a:ext>
            </a:extLst>
          </p:cNvPr>
          <p:cNvSpPr txBox="1"/>
          <p:nvPr/>
        </p:nvSpPr>
        <p:spPr>
          <a:xfrm>
            <a:off x="7441164" y="379001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FDC3B85-C157-4467-979C-429DB5A8A721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B869BB7-DA5F-4801-AEC5-46EF64A4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</a:t>
            </a:r>
            <a:r>
              <a:rPr lang="en-US" dirty="0" err="1"/>
              <a:t>irst</a:t>
            </a:r>
            <a:r>
              <a:rPr lang="en-US" dirty="0"/>
              <a:t> solution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BDFB680-1909-4717-8338-1240C4D793F0}"/>
              </a:ext>
            </a:extLst>
          </p:cNvPr>
          <p:cNvCxnSpPr>
            <a:cxnSpLocks/>
            <a:stCxn id="9" idx="0"/>
            <a:endCxn id="14" idx="3"/>
          </p:cNvCxnSpPr>
          <p:nvPr/>
        </p:nvCxnSpPr>
        <p:spPr>
          <a:xfrm flipV="1">
            <a:off x="5872345" y="2978660"/>
            <a:ext cx="876929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90C8954-CEE6-44AF-9885-5336F49B9BB3}"/>
              </a:ext>
            </a:extLst>
          </p:cNvPr>
          <p:cNvSpPr txBox="1"/>
          <p:nvPr/>
        </p:nvSpPr>
        <p:spPr>
          <a:xfrm>
            <a:off x="5602736" y="378492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4EAB7-2CB2-4DA0-99DE-F64D40C3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kind of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1568B-DC0B-48BB-80E3-99DDF024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adaptive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endParaRPr lang="de-DE" dirty="0"/>
          </a:p>
          <a:p>
            <a:r>
              <a:rPr lang="de-DE" dirty="0"/>
              <a:t>Precision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belief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monotonically</a:t>
            </a:r>
            <a:endParaRPr lang="de-DE" dirty="0"/>
          </a:p>
          <a:p>
            <a:r>
              <a:rPr lang="de-DE" dirty="0"/>
              <a:t>Not adaptive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8348B14-A176-41C8-A311-34FB20E9787E}"/>
              </a:ext>
            </a:extLst>
          </p:cNvPr>
          <p:cNvSpPr txBox="1">
            <a:spLocks/>
          </p:cNvSpPr>
          <p:nvPr/>
        </p:nvSpPr>
        <p:spPr>
          <a:xfrm>
            <a:off x="1524000" y="19320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61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FDB78-22B7-4FE6-8584-D9F65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</a:t>
            </a:r>
            <a:endParaRPr lang="en-US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2C9010-3104-4D03-AC96-EBC77E567FFB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228FFC-22F7-49C3-B801-A2CEC68D3DFE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EC02C8-B871-4814-8C67-07B72EB95B27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40086EAA-7BB4-4A52-A361-3D9FBD3580E3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E75E93E-6C0B-489D-975A-C8F0B1507E62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A6708E9-C177-4523-9D1F-9D037FC21EA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337D5F5-726A-4144-A7C0-F20CEBBF6C7F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6200E0C-4130-4374-9907-490410727FAA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2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62F50F97-87EA-4526-9604-5ACA48692336}"/>
              </a:ext>
            </a:extLst>
          </p:cNvPr>
          <p:cNvSpPr txBox="1"/>
          <p:nvPr/>
        </p:nvSpPr>
        <p:spPr>
          <a:xfrm>
            <a:off x="2010284" y="3540993"/>
            <a:ext cx="187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HGF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804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9EA1EF-6524-4BAD-B2DB-7CAF44F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8" y="2284078"/>
            <a:ext cx="4287414" cy="3587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99FD-F3DF-4327-BD8F-177615EC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4F5451E-C9CF-459A-8998-6853328EC5B8}"/>
              </a:ext>
            </a:extLst>
          </p:cNvPr>
          <p:cNvGrpSpPr/>
          <p:nvPr/>
        </p:nvGrpSpPr>
        <p:grpSpPr>
          <a:xfrm>
            <a:off x="4032357" y="1027906"/>
            <a:ext cx="3384380" cy="5050323"/>
            <a:chOff x="4722280" y="1092834"/>
            <a:chExt cx="3384380" cy="5050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/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/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/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blipFill>
                  <a:blip r:embed="rId4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/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/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/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/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/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blipFill>
                  <a:blip r:embed="rId9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7787CF-4AAA-46FB-A947-D8D514717B6F}"/>
                </a:ext>
              </a:extLst>
            </p:cNvPr>
            <p:cNvCxnSpPr>
              <a:cxnSpLocks/>
              <a:stCxn id="4" idx="6"/>
              <a:endCxn id="21" idx="0"/>
            </p:cNvCxnSpPr>
            <p:nvPr/>
          </p:nvCxnSpPr>
          <p:spPr>
            <a:xfrm>
              <a:off x="5442280" y="1452834"/>
              <a:ext cx="97456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2958C90-3A41-4C8F-9B4F-7BBD9FA8B948}"/>
                </a:ext>
              </a:extLst>
            </p:cNvPr>
            <p:cNvCxnSpPr>
              <a:cxnSpLocks/>
              <a:stCxn id="4" idx="6"/>
              <a:endCxn id="18" idx="0"/>
            </p:cNvCxnSpPr>
            <p:nvPr/>
          </p:nvCxnSpPr>
          <p:spPr>
            <a:xfrm>
              <a:off x="5442280" y="1452834"/>
              <a:ext cx="230438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24C318-C5DD-4A33-A037-C51022283461}"/>
                </a:ext>
              </a:extLst>
            </p:cNvPr>
            <p:cNvCxnSpPr>
              <a:cxnSpLocks/>
              <a:stCxn id="9" idx="6"/>
              <a:endCxn id="20" idx="0"/>
            </p:cNvCxnSpPr>
            <p:nvPr/>
          </p:nvCxnSpPr>
          <p:spPr>
            <a:xfrm>
              <a:off x="5442280" y="3173698"/>
              <a:ext cx="97456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8033D01-60FF-4B96-AC32-11F60CB4BE2E}"/>
                </a:ext>
              </a:extLst>
            </p:cNvPr>
            <p:cNvCxnSpPr>
              <a:cxnSpLocks/>
              <a:stCxn id="9" idx="6"/>
              <a:endCxn id="19" idx="0"/>
            </p:cNvCxnSpPr>
            <p:nvPr/>
          </p:nvCxnSpPr>
          <p:spPr>
            <a:xfrm>
              <a:off x="5442280" y="3173698"/>
              <a:ext cx="230438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2558F39-7AA1-498E-8147-E74DBB57C871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776840" y="4035849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F25DA80-1475-489D-A993-E9C9693F4524}"/>
                </a:ext>
              </a:extLst>
            </p:cNvPr>
            <p:cNvCxnSpPr>
              <a:cxnSpLocks/>
              <a:stCxn id="21" idx="6"/>
              <a:endCxn id="18" idx="2"/>
            </p:cNvCxnSpPr>
            <p:nvPr/>
          </p:nvCxnSpPr>
          <p:spPr>
            <a:xfrm>
              <a:off x="6776840" y="2288541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6F0B854-1485-4677-9868-751F7935B107}"/>
                </a:ext>
              </a:extLst>
            </p:cNvPr>
            <p:cNvCxnSpPr>
              <a:cxnSpLocks/>
              <a:stCxn id="21" idx="4"/>
              <a:endCxn id="20" idx="0"/>
            </p:cNvCxnSpPr>
            <p:nvPr/>
          </p:nvCxnSpPr>
          <p:spPr>
            <a:xfrm>
              <a:off x="641684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CACBDE3-6B4B-4F04-8A46-595AC8E55A0C}"/>
                </a:ext>
              </a:extLst>
            </p:cNvPr>
            <p:cNvCxnSpPr>
              <a:cxnSpLocks/>
              <a:stCxn id="18" idx="4"/>
              <a:endCxn id="19" idx="0"/>
            </p:cNvCxnSpPr>
            <p:nvPr/>
          </p:nvCxnSpPr>
          <p:spPr>
            <a:xfrm>
              <a:off x="774666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8E97B7-4CF4-44FA-9D60-9BA39337042D}"/>
                </a:ext>
              </a:extLst>
            </p:cNvPr>
            <p:cNvCxnSpPr>
              <a:cxnSpLocks/>
              <a:stCxn id="20" idx="4"/>
              <a:endCxn id="16" idx="0"/>
            </p:cNvCxnSpPr>
            <p:nvPr/>
          </p:nvCxnSpPr>
          <p:spPr>
            <a:xfrm>
              <a:off x="641684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7C3CBC83-A1B9-4C0D-B96B-1FE54EFB1813}"/>
                </a:ext>
              </a:extLst>
            </p:cNvPr>
            <p:cNvCxnSpPr>
              <a:cxnSpLocks/>
              <a:stCxn id="19" idx="4"/>
              <a:endCxn id="17" idx="0"/>
            </p:cNvCxnSpPr>
            <p:nvPr/>
          </p:nvCxnSpPr>
          <p:spPr>
            <a:xfrm>
              <a:off x="774666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/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x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/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volatility</a:t>
                </a:r>
                <a:endParaRPr lang="de-DE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blipFill>
                <a:blip r:embed="rId11"/>
                <a:stretch>
                  <a:fillRect b="-36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</a:t>
            </a:r>
            <a:r>
              <a:rPr lang="en-US" dirty="0" err="1"/>
              <a:t>mplementing</a:t>
            </a:r>
            <a:r>
              <a:rPr lang="en-US" dirty="0"/>
              <a:t> action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36465-541E-4AAD-A8E3-A959B6DF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D17E8EB-E285-4D51-95B9-6A489800787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Presentations</a:t>
            </a:r>
          </a:p>
          <a:p>
            <a:pPr lvl="1"/>
            <a:r>
              <a:rPr lang="de-DE"/>
              <a:t>Social anxiety</a:t>
            </a:r>
          </a:p>
          <a:p>
            <a:pPr lvl="1"/>
            <a:r>
              <a:rPr lang="de-DE"/>
              <a:t>rejection</a:t>
            </a:r>
          </a:p>
          <a:p>
            <a:r>
              <a:rPr lang="en-US"/>
              <a:t>Workload</a:t>
            </a:r>
          </a:p>
          <a:p>
            <a:r>
              <a:rPr lang="de-DE"/>
              <a:t>Illnesses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0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Allostatic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420530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420530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634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0A795-552D-4939-ACA0-FD61C2D2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her </a:t>
            </a:r>
            <a:r>
              <a:rPr lang="de-DE" dirty="0" err="1"/>
              <a:t>actions</a:t>
            </a:r>
            <a:r>
              <a:rPr lang="de-DE" dirty="0"/>
              <a:t>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Before</a:t>
                </a:r>
                <a:r>
                  <a:rPr lang="de-DE" dirty="0"/>
                  <a:t>:</a:t>
                </a: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P</a:t>
                </a:r>
                <a:r>
                  <a:rPr lang="en-US" dirty="0" err="1"/>
                  <a:t>roblem</a:t>
                </a:r>
                <a:r>
                  <a:rPr lang="en-US" dirty="0"/>
                  <a:t>: This is not an inverted generative model anymore.</a:t>
                </a:r>
              </a:p>
              <a:p>
                <a:r>
                  <a:rPr lang="de-DE" dirty="0"/>
                  <a:t>B</a:t>
                </a:r>
                <a:r>
                  <a:rPr lang="en-US" dirty="0" err="1"/>
                  <a:t>ut</a:t>
                </a:r>
                <a:r>
                  <a:rPr lang="en-US" dirty="0"/>
                  <a:t> still: works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26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42DED-E2DA-4EF6-9EFB-FB610C2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bring in </a:t>
                </a:r>
                <a:r>
                  <a:rPr lang="de-DE" dirty="0" err="1"/>
                  <a:t>confidence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Before: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de-DE" dirty="0"/>
                  <a:t>And </a:t>
                </a:r>
                <a:r>
                  <a:rPr lang="de-DE" dirty="0" err="1"/>
                  <a:t>now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confidence score!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4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14A1C-3940-4414-BBC1-A174330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22F45D-3E7E-4060-9E80-0E46202E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Depression</a:t>
            </a:r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anxiety</a:t>
            </a:r>
            <a:endParaRPr lang="de-DE" dirty="0"/>
          </a:p>
          <a:p>
            <a:r>
              <a:rPr lang="de-DE" dirty="0" err="1"/>
              <a:t>Narcissism</a:t>
            </a:r>
            <a:endParaRPr lang="en-US" dirty="0"/>
          </a:p>
          <a:p>
            <a:endParaRPr lang="de-DE" dirty="0"/>
          </a:p>
          <a:p>
            <a:r>
              <a:rPr lang="de-DE" dirty="0"/>
              <a:t>=</a:t>
            </a:r>
            <a:r>
              <a:rPr lang="en-US" dirty="0"/>
              <a:t>&gt; more generally: deviations from “standard” self-efficacy feeling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150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42969-C7EA-4A97-933D-E6EB5F8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6D365-5C3D-413D-9E95-000B75CC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0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C9FB-4B9E-46EB-A7CD-2C5D1C1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our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E2446-4FB6-48F8-A373-6950692BC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Learning and </a:t>
            </a:r>
            <a:r>
              <a:rPr lang="de-DE" dirty="0" err="1"/>
              <a:t>acting</a:t>
            </a:r>
            <a:r>
              <a:rPr lang="de-DE" dirty="0"/>
              <a:t> </a:t>
            </a:r>
            <a:r>
              <a:rPr lang="de-DE" dirty="0" err="1"/>
              <a:t>simultaneously</a:t>
            </a:r>
            <a:endParaRPr lang="de-DE" dirty="0"/>
          </a:p>
          <a:p>
            <a:r>
              <a:rPr lang="de-DE" dirty="0"/>
              <a:t>Action </a:t>
            </a:r>
            <a:r>
              <a:rPr lang="de-DE" dirty="0" err="1"/>
              <a:t>based</a:t>
            </a:r>
            <a:r>
              <a:rPr lang="de-DE" dirty="0"/>
              <a:t> on internal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improvement</a:t>
            </a:r>
            <a:endParaRPr lang="de-DE" dirty="0"/>
          </a:p>
          <a:p>
            <a:pPr lvl="1"/>
            <a:r>
              <a:rPr lang="de-DE" dirty="0"/>
              <a:t>HGF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57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032FA-1CA5-498E-8B6B-D3172141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740AA76-E1D8-494D-B92E-65DF48E8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Not an </a:t>
            </a:r>
            <a:r>
              <a:rPr lang="de-DE" dirty="0" err="1"/>
              <a:t>inverted</a:t>
            </a:r>
            <a:r>
              <a:rPr lang="de-DE" dirty="0"/>
              <a:t> generative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HGF</a:t>
            </a:r>
          </a:p>
          <a:p>
            <a:r>
              <a:rPr lang="de-DE" dirty="0"/>
              <a:t>BUT: In </a:t>
            </a:r>
            <a:r>
              <a:rPr lang="de-DE" dirty="0" err="1"/>
              <a:t>principle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invertible</a:t>
            </a:r>
            <a:r>
              <a:rPr lang="de-DE" dirty="0"/>
              <a:t>,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HGF: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934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F3EB9-2F5F-4B78-9055-08B6F6D8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91507-A6BA-4E98-96F7-B8EEDDE6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on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Self-</a:t>
            </a:r>
            <a:r>
              <a:rPr lang="de-DE" dirty="0" err="1"/>
              <a:t>efficacy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 on a simple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5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AE0FD-F53E-473E-B28A-B66D40FB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A08ECF-CEDA-4931-97F5-B95934AE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 err="1"/>
              <a:t>We</a:t>
            </a:r>
            <a:r>
              <a:rPr lang="de-DE" dirty="0"/>
              <a:t> must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 and also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How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B3C51-282C-4A8C-8281-7377781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A5A559-B0B1-4913-AFDB-7660B3DE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8" y="3429000"/>
            <a:ext cx="3932752" cy="28087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05BDD3-2ED9-47BC-89CD-402639A1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44" y="1476974"/>
            <a:ext cx="4218877" cy="29146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88D73E-E208-4C3A-A462-BC33337A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5" y="910771"/>
            <a:ext cx="3932751" cy="26218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13160A-AD63-467B-AA12-4F27BA790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8" y="4226343"/>
            <a:ext cx="4228810" cy="2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2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36D33-3A28-4E11-9BF3-06FAAAD0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E31B8-EC57-4930-B2E1-1B1F0A4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Jimmy Wales during his lecture at the </a:t>
            </a:r>
            <a:r>
              <a:rPr lang="en-US" dirty="0" err="1">
                <a:hlinkClick r:id="rId2" tooltip="w:de:Paulinerkirche (Göttingen)"/>
              </a:rPr>
              <a:t>Paulinerkirche</a:t>
            </a:r>
            <a:r>
              <a:rPr lang="en-US" dirty="0"/>
              <a:t>, Göttingen</a:t>
            </a:r>
          </a:p>
          <a:p>
            <a:r>
              <a:rPr lang="de-DE" dirty="0"/>
              <a:t>L</a:t>
            </a:r>
            <a:r>
              <a:rPr lang="en-US" dirty="0" err="1"/>
              <a:t>ecture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3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2DB1C-6A0D-4841-8CDC-1976312F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FAFEC1-FB26-46C3-84A0-ED32BDC2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3" y="2220179"/>
            <a:ext cx="5053471" cy="324554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/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,)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𝑃𝐸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09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2FE8A6D-D1D3-402E-B06F-2416E7C9B3BA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2888623-54D1-47F6-B417-758ED9CF8D64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BD09F3-684B-4BD6-B5BC-9F81FFF43398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E1A65D3-9904-43A9-BCA0-743F0784A816}"/>
              </a:ext>
            </a:extLst>
          </p:cNvPr>
          <p:cNvCxnSpPr>
            <a:cxnSpLocks/>
            <a:stCxn id="15" idx="5"/>
            <a:endCxn id="10" idx="7"/>
          </p:cNvCxnSpPr>
          <p:nvPr/>
        </p:nvCxnSpPr>
        <p:spPr>
          <a:xfrm>
            <a:off x="9583142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55208A6-52EA-4F67-900A-6D08C473CA17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AA7856-AB37-475A-A113-8C877DA1C010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3CC83B-1847-409F-8C3F-46B178C19CD0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2FF95BA-7AFC-4D71-82CA-3D9AA128A29A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3B2582-C220-4CBA-A803-8F0537AA2360}"/>
              </a:ext>
            </a:extLst>
          </p:cNvPr>
          <p:cNvSpPr txBox="1"/>
          <p:nvPr/>
        </p:nvSpPr>
        <p:spPr>
          <a:xfrm>
            <a:off x="9804817" y="3785164"/>
            <a:ext cx="1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9CD514-3889-4D78-BDDD-C82E4D00F583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desired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endParaRPr lang="en-US" sz="1400" dirty="0"/>
          </a:p>
        </p:txBody>
      </p:sp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14F109E8-2B01-4A30-A1BB-A305D5B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4" y="2217109"/>
            <a:ext cx="5053471" cy="3245548"/>
          </a:xfr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9F103DCD-6529-4A41-9EEF-976E8CA1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7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97A24-7858-4E5D-BB9B-C9DD5481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30A36-5C81-406F-AC7C-B2451112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equation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desire</a:t>
            </a:r>
            <a:r>
              <a:rPr lang="de-DE" dirty="0"/>
              <a:t>)</a:t>
            </a:r>
          </a:p>
          <a:p>
            <a:r>
              <a:rPr lang="de-DE" dirty="0"/>
              <a:t>=&gt; </a:t>
            </a:r>
            <a:r>
              <a:rPr lang="de-DE" dirty="0" err="1"/>
              <a:t>reacting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sensory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image</a:t>
            </a:r>
            <a:r>
              <a:rPr lang="de-DE" dirty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0C01-76DF-4838-8F70-EEC0432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perceptual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9D643-D6EF-43FD-9A47-51681FB5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4132"/>
            <a:ext cx="6124604" cy="43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Update </a:t>
            </a:r>
            <a:r>
              <a:rPr lang="de-DE" sz="2400" dirty="0" err="1"/>
              <a:t>equations</a:t>
            </a:r>
            <a:endParaRPr lang="de-DE" sz="2400" dirty="0"/>
          </a:p>
          <a:p>
            <a:pPr marL="0" indent="0">
              <a:buNone/>
            </a:pPr>
            <a:endParaRPr lang="de-DE" sz="2400" b="0" dirty="0"/>
          </a:p>
          <a:p>
            <a:pPr marL="0" indent="0">
              <a:buNone/>
            </a:pPr>
            <a:endParaRPr lang="de-DE" sz="2400" b="0" dirty="0"/>
          </a:p>
          <a:p>
            <a:endParaRPr lang="de-DE" b="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/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2200" dirty="0">
                  <a:ea typeface="Cambria Math" panose="02040503050406030204" pitchFamily="18" charset="0"/>
                </a:endParaRPr>
              </a:p>
              <a:p>
                <a:endParaRPr lang="de-DE" sz="2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7FA36547-2869-48B6-B882-F69ECFAE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793" y="2577677"/>
            <a:ext cx="2916684" cy="2440329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9E129857-1A91-4CE6-B434-B7168E24D79B}"/>
              </a:ext>
            </a:extLst>
          </p:cNvPr>
          <p:cNvSpPr/>
          <p:nvPr/>
        </p:nvSpPr>
        <p:spPr>
          <a:xfrm>
            <a:off x="6072733" y="2484934"/>
            <a:ext cx="2618060" cy="2938645"/>
          </a:xfrm>
          <a:custGeom>
            <a:avLst/>
            <a:gdLst>
              <a:gd name="connsiteX0" fmla="*/ 0 w 2618060"/>
              <a:gd name="connsiteY0" fmla="*/ 0 h 2938645"/>
              <a:gd name="connsiteX1" fmla="*/ 2617557 w 2618060"/>
              <a:gd name="connsiteY1" fmla="*/ 1179646 h 2938645"/>
              <a:gd name="connsiteX2" fmla="*/ 174504 w 2618060"/>
              <a:gd name="connsiteY2" fmla="*/ 2938645 h 29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8060" h="2938645">
                <a:moveTo>
                  <a:pt x="0" y="0"/>
                </a:moveTo>
                <a:cubicBezTo>
                  <a:pt x="1294236" y="344936"/>
                  <a:pt x="2588473" y="689872"/>
                  <a:pt x="2617557" y="1179646"/>
                </a:cubicBezTo>
                <a:cubicBezTo>
                  <a:pt x="2646641" y="1669420"/>
                  <a:pt x="1410572" y="2304032"/>
                  <a:pt x="174504" y="29386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/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200" dirty="0"/>
              </a:p>
              <a:p>
                <a:endParaRPr lang="de-DE" sz="22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Breitbild</PresentationFormat>
  <Paragraphs>222</Paragraphs>
  <Slides>30</Slides>
  <Notes>4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</vt:lpstr>
      <vt:lpstr>Action in a dynamic environment</vt:lpstr>
      <vt:lpstr>PowerPoint-Präsentation</vt:lpstr>
      <vt:lpstr>Idea</vt:lpstr>
      <vt:lpstr>Aim</vt:lpstr>
      <vt:lpstr>Allostatic control</vt:lpstr>
      <vt:lpstr>Problems</vt:lpstr>
      <vt:lpstr>Problems</vt:lpstr>
      <vt:lpstr>Problems in allostatic control</vt:lpstr>
      <vt:lpstr>Simple perceptual inference</vt:lpstr>
      <vt:lpstr>Problems</vt:lpstr>
      <vt:lpstr>First solution</vt:lpstr>
      <vt:lpstr>Problems with this kind of learning</vt:lpstr>
      <vt:lpstr>PowerPoint-Präsentation</vt:lpstr>
      <vt:lpstr>PowerPoint-Präsentation</vt:lpstr>
      <vt:lpstr>Advantage</vt:lpstr>
      <vt:lpstr>Reminder</vt:lpstr>
      <vt:lpstr>PowerPoint-Präsentation</vt:lpstr>
      <vt:lpstr>In our case:</vt:lpstr>
      <vt:lpstr>Implementing action</vt:lpstr>
      <vt:lpstr>Implementing action</vt:lpstr>
      <vt:lpstr>Implementing action</vt:lpstr>
      <vt:lpstr>A good agent knows about her actions.</vt:lpstr>
      <vt:lpstr>Confidence</vt:lpstr>
      <vt:lpstr>Application</vt:lpstr>
      <vt:lpstr>Demo</vt:lpstr>
      <vt:lpstr>Strengths of our approach</vt:lpstr>
      <vt:lpstr>Weaknesses</vt:lpstr>
      <vt:lpstr>What would have been next?</vt:lpstr>
      <vt:lpstr>What about these problems?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</dc:title>
  <dc:creator>Marcel Graetz</dc:creator>
  <cp:lastModifiedBy>Marcel Graetz</cp:lastModifiedBy>
  <cp:revision>33</cp:revision>
  <dcterms:created xsi:type="dcterms:W3CDTF">2018-05-31T08:55:58Z</dcterms:created>
  <dcterms:modified xsi:type="dcterms:W3CDTF">2018-05-31T17:19:52Z</dcterms:modified>
</cp:coreProperties>
</file>